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svg"/><Relationship Id="rId1" Type="http://schemas.openxmlformats.org/officeDocument/2006/relationships/image" Target="../media/image41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97F246-6FF0-4C5B-9F4F-BE5176BF751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783517-71CE-4D04-B6C2-B9AD91523344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1. Develop a model to forecast cryptocurrency prices by considering various factors such as market capitalization, volume, distribution, and high-end delivery.</a:t>
          </a:r>
        </a:p>
      </dgm:t>
    </dgm:pt>
    <dgm:pt modelId="{BFDAA28A-2BF0-4308-AAC6-93D50C84EBAD}" type="parTrans" cxnId="{0AB5E85E-A144-49A1-B69C-666DFF888FC2}">
      <dgm:prSet/>
      <dgm:spPr/>
      <dgm:t>
        <a:bodyPr/>
        <a:lstStyle/>
        <a:p>
          <a:endParaRPr lang="en-US"/>
        </a:p>
      </dgm:t>
    </dgm:pt>
    <dgm:pt modelId="{79AD1E10-5DC6-484F-858D-1830D9B0DA09}" type="sibTrans" cxnId="{0AB5E85E-A144-49A1-B69C-666DFF888FC2}">
      <dgm:prSet/>
      <dgm:spPr/>
      <dgm:t>
        <a:bodyPr/>
        <a:lstStyle/>
        <a:p>
          <a:endParaRPr lang="en-US"/>
        </a:p>
      </dgm:t>
    </dgm:pt>
    <dgm:pt modelId="{12D74017-93CB-4AF0-975A-A19C161158C0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2.Evaluate the performance of the proposed model using benchmark datasets.</a:t>
          </a:r>
        </a:p>
      </dgm:t>
    </dgm:pt>
    <dgm:pt modelId="{01462ED4-54B9-4E45-9E45-A8B13875142B}" type="parTrans" cxnId="{1B755A4F-3A34-479B-843E-9BBCC784B5E7}">
      <dgm:prSet/>
      <dgm:spPr/>
      <dgm:t>
        <a:bodyPr/>
        <a:lstStyle/>
        <a:p>
          <a:endParaRPr lang="en-US"/>
        </a:p>
      </dgm:t>
    </dgm:pt>
    <dgm:pt modelId="{1CD352DC-4114-44AC-B24C-5F7ACB84540A}" type="sibTrans" cxnId="{1B755A4F-3A34-479B-843E-9BBCC784B5E7}">
      <dgm:prSet/>
      <dgm:spPr/>
      <dgm:t>
        <a:bodyPr/>
        <a:lstStyle/>
        <a:p>
          <a:endParaRPr lang="en-US"/>
        </a:p>
      </dgm:t>
    </dgm:pt>
    <dgm:pt modelId="{009F14BD-3550-4446-8692-46C9BAA4DE41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3.Compare the accuracy of the proposed model with existing models.</a:t>
          </a:r>
        </a:p>
      </dgm:t>
    </dgm:pt>
    <dgm:pt modelId="{685B42CF-B550-41EB-93E7-97E918576892}" type="parTrans" cxnId="{DF753EFD-615C-4302-8CB4-F1DA09CAA17D}">
      <dgm:prSet/>
      <dgm:spPr/>
      <dgm:t>
        <a:bodyPr/>
        <a:lstStyle/>
        <a:p>
          <a:endParaRPr lang="en-US"/>
        </a:p>
      </dgm:t>
    </dgm:pt>
    <dgm:pt modelId="{F79B1AFC-8B5C-47AD-88FA-78908995759E}" type="sibTrans" cxnId="{DF753EFD-615C-4302-8CB4-F1DA09CAA17D}">
      <dgm:prSet/>
      <dgm:spPr/>
      <dgm:t>
        <a:bodyPr/>
        <a:lstStyle/>
        <a:p>
          <a:endParaRPr lang="en-US"/>
        </a:p>
      </dgm:t>
    </dgm:pt>
    <dgm:pt modelId="{80337A99-6809-44CC-961F-1F18A90B968D}" type="pres">
      <dgm:prSet presAssocID="{AC97F246-6FF0-4C5B-9F4F-BE5176BF751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0A3D83-3E48-4C76-ADA2-05049B2FA542}" type="pres">
      <dgm:prSet presAssocID="{03783517-71CE-4D04-B6C2-B9AD91523344}" presName="compNode" presStyleCnt="0"/>
      <dgm:spPr/>
    </dgm:pt>
    <dgm:pt modelId="{C82BAE4E-F016-4D81-95E9-6EF2519BDEB7}" type="pres">
      <dgm:prSet presAssocID="{03783517-71CE-4D04-B6C2-B9AD91523344}" presName="bgRect" presStyleLbl="bgShp" presStyleIdx="0" presStyleCnt="3"/>
      <dgm:spPr/>
    </dgm:pt>
    <dgm:pt modelId="{5A730747-0124-4A3A-964F-8CEF0175552E}" type="pres">
      <dgm:prSet presAssocID="{03783517-71CE-4D04-B6C2-B9AD915233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Gold bars"/>
        </a:ext>
      </dgm:extLst>
    </dgm:pt>
    <dgm:pt modelId="{990ECDA2-A8C1-4480-BA93-CB595F0E7546}" type="pres">
      <dgm:prSet presAssocID="{03783517-71CE-4D04-B6C2-B9AD91523344}" presName="spaceRect" presStyleCnt="0"/>
      <dgm:spPr/>
    </dgm:pt>
    <dgm:pt modelId="{1145012F-351E-4DA3-A1B9-29C7BA4CC078}" type="pres">
      <dgm:prSet presAssocID="{03783517-71CE-4D04-B6C2-B9AD91523344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C578D06-59D1-4129-B665-E87A85DA2DAC}" type="pres">
      <dgm:prSet presAssocID="{79AD1E10-5DC6-484F-858D-1830D9B0DA09}" presName="sibTrans" presStyleCnt="0"/>
      <dgm:spPr/>
    </dgm:pt>
    <dgm:pt modelId="{C95015D3-ADFB-4A66-A248-B92393F66CFB}" type="pres">
      <dgm:prSet presAssocID="{12D74017-93CB-4AF0-975A-A19C161158C0}" presName="compNode" presStyleCnt="0"/>
      <dgm:spPr/>
    </dgm:pt>
    <dgm:pt modelId="{14B1F692-B2C1-4465-8B7C-C23C2C2A8306}" type="pres">
      <dgm:prSet presAssocID="{12D74017-93CB-4AF0-975A-A19C161158C0}" presName="bgRect" presStyleLbl="bgShp" presStyleIdx="1" presStyleCnt="3"/>
      <dgm:spPr/>
    </dgm:pt>
    <dgm:pt modelId="{F1E3EAE7-F72B-4FB0-91EE-8B42EC2DFD91}" type="pres">
      <dgm:prSet presAssocID="{12D74017-93CB-4AF0-975A-A19C161158C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Statistics"/>
        </a:ext>
      </dgm:extLst>
    </dgm:pt>
    <dgm:pt modelId="{3612AC31-CD33-41D7-B8BA-5EF7FF251C86}" type="pres">
      <dgm:prSet presAssocID="{12D74017-93CB-4AF0-975A-A19C161158C0}" presName="spaceRect" presStyleCnt="0"/>
      <dgm:spPr/>
    </dgm:pt>
    <dgm:pt modelId="{02FD51D0-BCDE-49B1-939B-EEC996E0CEAC}" type="pres">
      <dgm:prSet presAssocID="{12D74017-93CB-4AF0-975A-A19C161158C0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88A4A15-1180-4CB6-AB2C-041386682245}" type="pres">
      <dgm:prSet presAssocID="{1CD352DC-4114-44AC-B24C-5F7ACB84540A}" presName="sibTrans" presStyleCnt="0"/>
      <dgm:spPr/>
    </dgm:pt>
    <dgm:pt modelId="{6E888679-42F6-4F63-8854-B90EF74A560B}" type="pres">
      <dgm:prSet presAssocID="{009F14BD-3550-4446-8692-46C9BAA4DE41}" presName="compNode" presStyleCnt="0"/>
      <dgm:spPr/>
    </dgm:pt>
    <dgm:pt modelId="{54FBF659-4C1B-42EF-993C-DAE5879B78CF}" type="pres">
      <dgm:prSet presAssocID="{009F14BD-3550-4446-8692-46C9BAA4DE41}" presName="bgRect" presStyleLbl="bgShp" presStyleIdx="2" presStyleCnt="3"/>
      <dgm:spPr/>
    </dgm:pt>
    <dgm:pt modelId="{9FE7B883-F444-4E93-A786-E7F45A49B528}" type="pres">
      <dgm:prSet presAssocID="{009F14BD-3550-4446-8692-46C9BAA4DE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Target"/>
        </a:ext>
      </dgm:extLst>
    </dgm:pt>
    <dgm:pt modelId="{86A90C52-F79B-4471-890E-164E556D5E9C}" type="pres">
      <dgm:prSet presAssocID="{009F14BD-3550-4446-8692-46C9BAA4DE41}" presName="spaceRect" presStyleCnt="0"/>
      <dgm:spPr/>
    </dgm:pt>
    <dgm:pt modelId="{7DC3AAA0-7429-48E1-ACED-89D076A79347}" type="pres">
      <dgm:prSet presAssocID="{009F14BD-3550-4446-8692-46C9BAA4DE41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92564B05-C957-434A-8436-E709E67017FE}" type="presOf" srcId="{12D74017-93CB-4AF0-975A-A19C161158C0}" destId="{02FD51D0-BCDE-49B1-939B-EEC996E0CEAC}" srcOrd="0" destOrd="0" presId="urn:microsoft.com/office/officeart/2018/2/layout/IconVerticalSolidList"/>
    <dgm:cxn modelId="{BEABCD6B-E40F-43D9-B082-19D7CF8D53AC}" type="presOf" srcId="{03783517-71CE-4D04-B6C2-B9AD91523344}" destId="{1145012F-351E-4DA3-A1B9-29C7BA4CC078}" srcOrd="0" destOrd="0" presId="urn:microsoft.com/office/officeart/2018/2/layout/IconVerticalSolidList"/>
    <dgm:cxn modelId="{560D1F68-7E9F-4782-87CB-404DA50287F5}" type="presOf" srcId="{AC97F246-6FF0-4C5B-9F4F-BE5176BF751C}" destId="{80337A99-6809-44CC-961F-1F18A90B968D}" srcOrd="0" destOrd="0" presId="urn:microsoft.com/office/officeart/2018/2/layout/IconVerticalSolidList"/>
    <dgm:cxn modelId="{1B755A4F-3A34-479B-843E-9BBCC784B5E7}" srcId="{AC97F246-6FF0-4C5B-9F4F-BE5176BF751C}" destId="{12D74017-93CB-4AF0-975A-A19C161158C0}" srcOrd="1" destOrd="0" parTransId="{01462ED4-54B9-4E45-9E45-A8B13875142B}" sibTransId="{1CD352DC-4114-44AC-B24C-5F7ACB84540A}"/>
    <dgm:cxn modelId="{DF753EFD-615C-4302-8CB4-F1DA09CAA17D}" srcId="{AC97F246-6FF0-4C5B-9F4F-BE5176BF751C}" destId="{009F14BD-3550-4446-8692-46C9BAA4DE41}" srcOrd="2" destOrd="0" parTransId="{685B42CF-B550-41EB-93E7-97E918576892}" sibTransId="{F79B1AFC-8B5C-47AD-88FA-78908995759E}"/>
    <dgm:cxn modelId="{C839972D-60C5-417E-8EC3-C2CE497F4FDC}" type="presOf" srcId="{009F14BD-3550-4446-8692-46C9BAA4DE41}" destId="{7DC3AAA0-7429-48E1-ACED-89D076A79347}" srcOrd="0" destOrd="0" presId="urn:microsoft.com/office/officeart/2018/2/layout/IconVerticalSolidList"/>
    <dgm:cxn modelId="{0AB5E85E-A144-49A1-B69C-666DFF888FC2}" srcId="{AC97F246-6FF0-4C5B-9F4F-BE5176BF751C}" destId="{03783517-71CE-4D04-B6C2-B9AD91523344}" srcOrd="0" destOrd="0" parTransId="{BFDAA28A-2BF0-4308-AAC6-93D50C84EBAD}" sibTransId="{79AD1E10-5DC6-484F-858D-1830D9B0DA09}"/>
    <dgm:cxn modelId="{D09FED6F-B060-4CD2-AAFB-5B8FE9AD8368}" type="presParOf" srcId="{80337A99-6809-44CC-961F-1F18A90B968D}" destId="{C10A3D83-3E48-4C76-ADA2-05049B2FA542}" srcOrd="0" destOrd="0" presId="urn:microsoft.com/office/officeart/2018/2/layout/IconVerticalSolidList"/>
    <dgm:cxn modelId="{46ED6B79-E492-46F8-8AB0-4437E2A3A61F}" type="presParOf" srcId="{C10A3D83-3E48-4C76-ADA2-05049B2FA542}" destId="{C82BAE4E-F016-4D81-95E9-6EF2519BDEB7}" srcOrd="0" destOrd="0" presId="urn:microsoft.com/office/officeart/2018/2/layout/IconVerticalSolidList"/>
    <dgm:cxn modelId="{F1E6EEFD-C6EA-4AB3-B89F-726FF0953F83}" type="presParOf" srcId="{C10A3D83-3E48-4C76-ADA2-05049B2FA542}" destId="{5A730747-0124-4A3A-964F-8CEF0175552E}" srcOrd="1" destOrd="0" presId="urn:microsoft.com/office/officeart/2018/2/layout/IconVerticalSolidList"/>
    <dgm:cxn modelId="{AB57E267-B378-4C11-8A6B-463D13DD2A06}" type="presParOf" srcId="{C10A3D83-3E48-4C76-ADA2-05049B2FA542}" destId="{990ECDA2-A8C1-4480-BA93-CB595F0E7546}" srcOrd="2" destOrd="0" presId="urn:microsoft.com/office/officeart/2018/2/layout/IconVerticalSolidList"/>
    <dgm:cxn modelId="{A61A7351-C2B6-4B2A-9786-2B3E0E774C1A}" type="presParOf" srcId="{C10A3D83-3E48-4C76-ADA2-05049B2FA542}" destId="{1145012F-351E-4DA3-A1B9-29C7BA4CC078}" srcOrd="3" destOrd="0" presId="urn:microsoft.com/office/officeart/2018/2/layout/IconVerticalSolidList"/>
    <dgm:cxn modelId="{A46EA586-0F8E-4624-B5D9-B685A97CE738}" type="presParOf" srcId="{80337A99-6809-44CC-961F-1F18A90B968D}" destId="{9C578D06-59D1-4129-B665-E87A85DA2DAC}" srcOrd="1" destOrd="0" presId="urn:microsoft.com/office/officeart/2018/2/layout/IconVerticalSolidList"/>
    <dgm:cxn modelId="{628408CD-DE03-424D-A80C-8EC718051195}" type="presParOf" srcId="{80337A99-6809-44CC-961F-1F18A90B968D}" destId="{C95015D3-ADFB-4A66-A248-B92393F66CFB}" srcOrd="2" destOrd="0" presId="urn:microsoft.com/office/officeart/2018/2/layout/IconVerticalSolidList"/>
    <dgm:cxn modelId="{7B78D905-88B9-4388-BF98-B193BC2DD2BF}" type="presParOf" srcId="{C95015D3-ADFB-4A66-A248-B92393F66CFB}" destId="{14B1F692-B2C1-4465-8B7C-C23C2C2A8306}" srcOrd="0" destOrd="0" presId="urn:microsoft.com/office/officeart/2018/2/layout/IconVerticalSolidList"/>
    <dgm:cxn modelId="{CE99DB6F-CCD8-4242-9CBF-61C705035474}" type="presParOf" srcId="{C95015D3-ADFB-4A66-A248-B92393F66CFB}" destId="{F1E3EAE7-F72B-4FB0-91EE-8B42EC2DFD91}" srcOrd="1" destOrd="0" presId="urn:microsoft.com/office/officeart/2018/2/layout/IconVerticalSolidList"/>
    <dgm:cxn modelId="{83A3C899-964B-4FF6-AADD-13900558376C}" type="presParOf" srcId="{C95015D3-ADFB-4A66-A248-B92393F66CFB}" destId="{3612AC31-CD33-41D7-B8BA-5EF7FF251C86}" srcOrd="2" destOrd="0" presId="urn:microsoft.com/office/officeart/2018/2/layout/IconVerticalSolidList"/>
    <dgm:cxn modelId="{AD0315F0-D6D5-40FA-9995-529B0A6729BE}" type="presParOf" srcId="{C95015D3-ADFB-4A66-A248-B92393F66CFB}" destId="{02FD51D0-BCDE-49B1-939B-EEC996E0CEAC}" srcOrd="3" destOrd="0" presId="urn:microsoft.com/office/officeart/2018/2/layout/IconVerticalSolidList"/>
    <dgm:cxn modelId="{4C98E695-480B-45ED-AA0B-F245C515C0C1}" type="presParOf" srcId="{80337A99-6809-44CC-961F-1F18A90B968D}" destId="{388A4A15-1180-4CB6-AB2C-041386682245}" srcOrd="3" destOrd="0" presId="urn:microsoft.com/office/officeart/2018/2/layout/IconVerticalSolidList"/>
    <dgm:cxn modelId="{80FC63C2-EF08-4114-93F1-BA0C84746B65}" type="presParOf" srcId="{80337A99-6809-44CC-961F-1F18A90B968D}" destId="{6E888679-42F6-4F63-8854-B90EF74A560B}" srcOrd="4" destOrd="0" presId="urn:microsoft.com/office/officeart/2018/2/layout/IconVerticalSolidList"/>
    <dgm:cxn modelId="{96A93EAD-9D77-480A-BB19-E8A3B7749D83}" type="presParOf" srcId="{6E888679-42F6-4F63-8854-B90EF74A560B}" destId="{54FBF659-4C1B-42EF-993C-DAE5879B78CF}" srcOrd="0" destOrd="0" presId="urn:microsoft.com/office/officeart/2018/2/layout/IconVerticalSolidList"/>
    <dgm:cxn modelId="{7C67CF43-92E4-4D04-9222-0E40F2FE98A0}" type="presParOf" srcId="{6E888679-42F6-4F63-8854-B90EF74A560B}" destId="{9FE7B883-F444-4E93-A786-E7F45A49B528}" srcOrd="1" destOrd="0" presId="urn:microsoft.com/office/officeart/2018/2/layout/IconVerticalSolidList"/>
    <dgm:cxn modelId="{D40051C8-DE42-48F1-8C47-3AC82122B9DF}" type="presParOf" srcId="{6E888679-42F6-4F63-8854-B90EF74A560B}" destId="{86A90C52-F79B-4471-890E-164E556D5E9C}" srcOrd="2" destOrd="0" presId="urn:microsoft.com/office/officeart/2018/2/layout/IconVerticalSolidList"/>
    <dgm:cxn modelId="{B61A0665-2352-43E4-B19D-2047BC5FE535}" type="presParOf" srcId="{6E888679-42F6-4F63-8854-B90EF74A560B}" destId="{7DC3AAA0-7429-48E1-ACED-89D076A7934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AE4E-F016-4D81-95E9-6EF2519BDEB7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30747-0124-4A3A-964F-8CEF0175552E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5012F-351E-4DA3-A1B9-29C7BA4CC078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Develop a model to forecast cryptocurrency prices by considering various factors such as market capitalization, volume, distribution, and high-end delivery.</a:t>
          </a:r>
        </a:p>
      </dsp:txBody>
      <dsp:txXfrm>
        <a:off x="1493203" y="552"/>
        <a:ext cx="6736396" cy="1292816"/>
      </dsp:txXfrm>
    </dsp:sp>
    <dsp:sp modelId="{14B1F692-B2C1-4465-8B7C-C23C2C2A8306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3EAE7-F72B-4FB0-91EE-8B42EC2DFD91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D51D0-BCDE-49B1-939B-EEC996E0CEAC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2.Evaluate the performance of the proposed model using benchmark datasets.</a:t>
          </a:r>
        </a:p>
      </dsp:txBody>
      <dsp:txXfrm>
        <a:off x="1493203" y="1616573"/>
        <a:ext cx="6736396" cy="1292816"/>
      </dsp:txXfrm>
    </dsp:sp>
    <dsp:sp modelId="{54FBF659-4C1B-42EF-993C-DAE5879B78CF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7B883-F444-4E93-A786-E7F45A49B528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3AAA0-7429-48E1-ACED-89D076A79347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3.Compare the accuracy of the proposed model with existing models.</a:t>
          </a:r>
        </a:p>
      </dsp:txBody>
      <dsp:txXfrm>
        <a:off x="1493203" y="3232593"/>
        <a:ext cx="6736396" cy="129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neural-networks-a-beginners-guide/" TargetMode="External"/><Relationship Id="rId2" Type="http://schemas.openxmlformats.org/officeDocument/2006/relationships/hyperlink" Target="https://doi.org/10.1016/j.irfa.2023.10305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5.11431" TargetMode="External"/><Relationship Id="rId4" Type="http://schemas.openxmlformats.org/officeDocument/2006/relationships/hyperlink" Target="https://doi.org/10.1051/e3sconf/20233910111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Chemical Compounds">
            <a:extLst>
              <a:ext uri="{FF2B5EF4-FFF2-40B4-BE49-F238E27FC236}">
                <a16:creationId xmlns:a16="http://schemas.microsoft.com/office/drawing/2014/main" xmlns="" id="{04DD37F9-C9CC-3983-9F2D-AC16856261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rcRect l="24114" r="672" b="-1"/>
          <a:stretch/>
        </p:blipFill>
        <p:spPr>
          <a:xfrm>
            <a:off x="22860" y="10"/>
            <a:ext cx="9143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711440" cy="27519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 Price Prediction Using Neural Networks and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974" y="4837470"/>
            <a:ext cx="3435694" cy="14929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</a:p>
          <a:p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Sravani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Mannuru</a:t>
            </a:r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700766162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xmlns="" id="{C0763A76-9F1C-4FC5-82B7-DD475DA46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E81BF4F6-F2CF-4984-9D14-D6966D92F9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122869"/>
          </a:xfrm>
        </p:spPr>
        <p:txBody>
          <a:bodyPr anchor="ctr">
            <a:normAutofit/>
          </a:bodyPr>
          <a:lstStyle/>
          <a:p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4" y="1473066"/>
            <a:ext cx="5146983" cy="4883284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rise in the value of cryptocurrencies has contributed to the decentralization of authority, lowering control among countries.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 volatility of digital currencies necessitates reliable methods for price prediction.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wide price range of digital currencies highlights the need for reliable preparation for predicting the currency’s price.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forecasting can benefit investors, traders, and policymakers by providing insights into market trends.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xmlns="" id="{BCEE523A-28FC-D1E2-B30D-C8550066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45" r="23205" b="-2"/>
          <a:stretch/>
        </p:blipFill>
        <p:spPr>
          <a:xfrm>
            <a:off x="5299586" y="1"/>
            <a:ext cx="38495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xmlns="" id="{3ECBE1F1-D69B-4AFA-ABD5-8E41720EF6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s on a display with reflection of office">
            <a:extLst>
              <a:ext uri="{FF2B5EF4-FFF2-40B4-BE49-F238E27FC236}">
                <a16:creationId xmlns:a16="http://schemas.microsoft.com/office/drawing/2014/main" xmlns="" id="{5AB60F1E-4776-7450-DE42-FE8A71D9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67" r="37639" b="-2"/>
          <a:stretch/>
        </p:blipFill>
        <p:spPr>
          <a:xfrm>
            <a:off x="21" y="-2"/>
            <a:ext cx="3486892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603A6265-E10C-4B85-9C20-E75FCAF9CC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913" y="890016"/>
            <a:ext cx="5657067" cy="5864352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uncertainty and instability of the cryptocurrency market, investing in digital currency is not a profitable activity.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unpredictable nature of cryptocurrency prices poses significant challenges for investors.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forecasting models are not suitable for predicting the highly volatile prices of cryptocurrencies.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advanced models that can handle the unique characteristics of cryptocurrency data, such as rapid fluctuations and market sentiment</a:t>
            </a:r>
            <a:r>
              <a:rPr lang="en-US" sz="1100" dirty="0"/>
              <a:t>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xmlns="" id="{1E5D130C-5A54-BC95-C83C-8FA72BD8B2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06712062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xmlns="" id="{C0763A76-9F1C-4FC5-82B7-DD475DA46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E81BF4F6-F2CF-4984-9D14-D6966D92F9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908127"/>
          </a:xfrm>
        </p:spPr>
        <p:txBody>
          <a:bodyPr anchor="ctr">
            <a:normAutofit/>
          </a:bodyPr>
          <a:lstStyle/>
          <a:p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120" y="1425676"/>
            <a:ext cx="4911416" cy="4930673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Provided a detailed overview of available cryptocurrency services.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Conducted an in-depth analysis of the LSTM process and the GRU to predict cryptocurrency valuations reliably.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 hybrid model combining LSTM and GRU for improved accuracy in cryptocurrency price prediction.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Validated the model with real-world data to demonstrate its practical applicability.</a:t>
            </a:r>
          </a:p>
        </p:txBody>
      </p:sp>
      <p:pic>
        <p:nvPicPr>
          <p:cNvPr id="5" name="Picture 4" descr="B sign-on figures">
            <a:extLst>
              <a:ext uri="{FF2B5EF4-FFF2-40B4-BE49-F238E27FC236}">
                <a16:creationId xmlns:a16="http://schemas.microsoft.com/office/drawing/2014/main" xmlns="" id="{2B13999C-5DD1-50C9-81D7-CA88663A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14" r="31070" b="-1"/>
          <a:stretch/>
        </p:blipFill>
        <p:spPr>
          <a:xfrm>
            <a:off x="4906296" y="1"/>
            <a:ext cx="42428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xmlns="" id="{9F7D5CDA-D291-4307-BF55-1381FED296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97025"/>
            <a:ext cx="4000647" cy="850482"/>
          </a:xfrm>
        </p:spPr>
        <p:txBody>
          <a:bodyPr anchor="ctr">
            <a:normAutofit/>
          </a:bodyPr>
          <a:lstStyle/>
          <a:p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4" name="Picture 13" descr="Graph">
            <a:extLst>
              <a:ext uri="{FF2B5EF4-FFF2-40B4-BE49-F238E27FC236}">
                <a16:creationId xmlns:a16="http://schemas.microsoft.com/office/drawing/2014/main" xmlns="" id="{6E79CFA3-C4C7-A05D-2762-10E43404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66" r="37433" b="2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B26E0BBE-0DDA-4CDF-1D22-1849DBD599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6538" y="1644531"/>
            <a:ext cx="456711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hybrid LSTM-GRU model shows superior performance in predicting cryptocurrency prices compared to traditional models.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effectively captures the complex patterns and trends in cryptocurrency data.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 indicates that the hybrid model reduces prediction errors and increases accuracy.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xmlns="" id="{C0763A76-9F1C-4FC5-82B7-DD475DA46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E81BF4F6-F2CF-4984-9D14-D6966D92F9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301623"/>
          </a:xfrm>
        </p:spPr>
        <p:txBody>
          <a:bodyPr anchor="ctr">
            <a:normAutofit/>
          </a:bodyPr>
          <a:lstStyle/>
          <a:p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819" y="1327355"/>
            <a:ext cx="4444181" cy="5643716"/>
          </a:xfrm>
        </p:spPr>
        <p:txBody>
          <a:bodyPr anchor="ctr">
            <a:no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 volatility of cryptocurrency prices presents significant challenges in accurate forecasting.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proposed model addresses these challenges by incorporating advanced neural network techniques.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Further research is needed to enhance its robustness and adaptability to market changes.</a:t>
            </a:r>
          </a:p>
        </p:txBody>
      </p:sp>
      <p:pic>
        <p:nvPicPr>
          <p:cNvPr id="5" name="Picture 4" descr="close up of man finger on stock market charts">
            <a:extLst>
              <a:ext uri="{FF2B5EF4-FFF2-40B4-BE49-F238E27FC236}">
                <a16:creationId xmlns:a16="http://schemas.microsoft.com/office/drawing/2014/main" xmlns="" id="{BBF829F8-96A6-52E3-B509-0E22D78E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74" r="39776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DD77349-6ADE-99FE-8E04-12919EE56F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29768"/>
            <a:ext cx="9151630" cy="1519356"/>
            <a:chOff x="-1" y="-29768"/>
            <a:chExt cx="12202175" cy="15193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5B2B92C-44DF-B41D-C67A-EBF175DF52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341EB2F1-D26A-D7C9-E9AC-B63BE629A2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96D16430-53D3-47E5-F4B8-B441E710D4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8" y="301843"/>
            <a:ext cx="7857832" cy="1003532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626" y="1630870"/>
            <a:ext cx="8445909" cy="435083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Bouteska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Abedin, M. Z., Hajek, P., &amp; Yuan, K. (2024). Cryptocurrency price forecasting – A comparative analysis of ensemble learning and deep learning methods. International Review of Financial Analysis (Online)/International Review of Financial Analysis, 92, 103055.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https://doi.org/10.1016/j.irfa.2023.103055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(2024, January 3). What is a neural network?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https://www.geeksforgeeks.org/neural-networks-a-beginners-guide/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V, A., MVS, N., I, P., M, S. R., &amp; G, A. K. (2023). A Cryptocurrency Price Prediction Model using Deep Learning. E3S Web of Conferences, 391, 01112.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https://doi.org/10.1051/e3sconf/202339101112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Wu, J., Zhang, X., Huang, F., Zhou, H., &amp; Chandra, R. (2024, May 19). Review of deep learning models for crypto price prediction: implementation and evaluation. arXiv.org.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https://arxiv.org/abs/2405.11431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530</Words>
  <Application>Microsoft Office PowerPoint</Application>
  <PresentationFormat>On-screen Show (4:3)</PresentationFormat>
  <Paragraphs>39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Cryptocurrency Price Prediction Using Neural Networks and Deep Learning</vt:lpstr>
      <vt:lpstr>Motivation</vt:lpstr>
      <vt:lpstr>Problem Statement</vt:lpstr>
      <vt:lpstr>Objectives</vt:lpstr>
      <vt:lpstr>Contributions</vt:lpstr>
      <vt:lpstr>Results</vt:lpstr>
      <vt:lpstr>Critical Analysis</vt:lpstr>
      <vt:lpstr>References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Price Prediction Using Neural Networks and Deep Learning</dc:title>
  <dc:subject/>
  <dc:creator/>
  <cp:keywords/>
  <dc:description>generated using python-pptx</dc:description>
  <cp:lastModifiedBy>HP</cp:lastModifiedBy>
  <cp:revision>8</cp:revision>
  <dcterms:created xsi:type="dcterms:W3CDTF">2013-01-27T09:14:16Z</dcterms:created>
  <dcterms:modified xsi:type="dcterms:W3CDTF">2024-07-24T00:34:00Z</dcterms:modified>
  <cp:category/>
</cp:coreProperties>
</file>